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992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994" b="25994"/>
          <a:stretch>
            <a:fillRect/>
          </a:stretch>
        </p:blipFill>
        <p:spPr>
          <a:xfrm>
            <a:off x="-712243" y="-723900"/>
            <a:ext cx="19712485" cy="63055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712243" y="4984538"/>
            <a:ext cx="19754850" cy="5969212"/>
          </a:xfrm>
          <a:prstGeom prst="rect">
            <a:avLst/>
          </a:prstGeom>
          <a:solidFill>
            <a:srgbClr val="EBE1D8"/>
          </a:solidFill>
        </p:spPr>
      </p:sp>
      <p:sp>
        <p:nvSpPr>
          <p:cNvPr id="4" name="TextBox 4"/>
          <p:cNvSpPr txBox="1"/>
          <p:nvPr/>
        </p:nvSpPr>
        <p:spPr>
          <a:xfrm>
            <a:off x="312514" y="5436870"/>
            <a:ext cx="18442346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1" spc="-600">
                <a:solidFill>
                  <a:srgbClr val="E45258"/>
                </a:solidFill>
                <a:latin typeface="Glacial Indifference"/>
              </a:rPr>
              <a:t>Projet Web dynamique : </a:t>
            </a:r>
          </a:p>
          <a:p>
            <a:pPr algn="l">
              <a:lnSpc>
                <a:spcPts val="12000"/>
              </a:lnSpc>
            </a:pPr>
            <a:r>
              <a:rPr lang="en-US" sz="12000" b="1" spc="-600">
                <a:solidFill>
                  <a:srgbClr val="E45258"/>
                </a:solidFill>
                <a:latin typeface="Glacial Indifference"/>
              </a:rPr>
              <a:t>E-Commerce (ECE Amazon)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514" y="8980805"/>
            <a:ext cx="16758509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4B4244"/>
                </a:solidFill>
                <a:latin typeface="Glacial Indifference"/>
              </a:rPr>
              <a:t>Équipe n°15 : Tom JOUVET - Louis DEVEZE- Paul CHASSELOUP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0347" y="3706505"/>
            <a:ext cx="4284434" cy="9520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941656"/>
            <a:ext cx="5067728" cy="15144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4510" y="3706505"/>
            <a:ext cx="8491923" cy="10325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17018" y="6941656"/>
            <a:ext cx="9466908" cy="18933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3317" y="2421666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méthodes POST et 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311" y="5961874"/>
            <a:ext cx="4050506" cy="50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sessions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1225" y="2421666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Utilisation des variables PHP relatives aux Fichiers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1225" y="5712939"/>
            <a:ext cx="4518494" cy="100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>
                <a:solidFill>
                  <a:srgbClr val="000000"/>
                </a:solidFill>
                <a:latin typeface="Arimo"/>
              </a:rPr>
              <a:t>Génération de code HTML via la commande echo();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IV) Versioning GIT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36601" y="0"/>
            <a:ext cx="4944312" cy="1248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5190" y="1751430"/>
            <a:ext cx="8640993" cy="22466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86183" y="1653769"/>
            <a:ext cx="7645711" cy="23319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5190" y="3985711"/>
            <a:ext cx="8718357" cy="26590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063547" y="3985711"/>
            <a:ext cx="8617366" cy="26713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88415" y="6629083"/>
            <a:ext cx="8809792" cy="26869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190" y="6595244"/>
            <a:ext cx="8740886" cy="27533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V) Bilans individuels et collectif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831540"/>
            <a:ext cx="17023502" cy="297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Tom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Cahier des charges complété dans un délai court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répartition des tâches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Montée en compétences Back-End (PHP, SQL)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Projet intéressant dans l'ensemble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25108"/>
            <a:ext cx="18227996" cy="23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Louis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utilisation d'outils collaboratifs (Github, Trello) 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expérience sur le Front-End et le Back-End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Bonne ambiance de groupe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71134"/>
            <a:ext cx="18065227" cy="297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Bilan Paul : 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Montée en compétences surtout en Front-End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Compréhension du fonctionnement d'un site web</a:t>
            </a:r>
          </a:p>
          <a:p>
            <a:pPr algn="l">
              <a:lnSpc>
                <a:spcPts val="4753"/>
              </a:lnSpc>
            </a:pPr>
            <a:r>
              <a:rPr lang="en-US" sz="2971">
                <a:solidFill>
                  <a:srgbClr val="4B4244"/>
                </a:solidFill>
                <a:latin typeface="Glacial Indifference"/>
              </a:rPr>
              <a:t>- Travail efficace et bonne cohésion de groupe</a:t>
            </a:r>
          </a:p>
          <a:p>
            <a:pPr algn="l">
              <a:lnSpc>
                <a:spcPts val="4753"/>
              </a:lnSpc>
            </a:pPr>
            <a:endParaRPr lang="en-US" sz="2971">
              <a:solidFill>
                <a:srgbClr val="4B4244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V) Bilans individuels et collectif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77802"/>
            <a:ext cx="14894211" cy="408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4"/>
              </a:lnSpc>
            </a:pPr>
            <a:r>
              <a:rPr lang="en-US" sz="4046" b="1" dirty="0" err="1">
                <a:solidFill>
                  <a:srgbClr val="4B4244"/>
                </a:solidFill>
                <a:latin typeface="Glacial Indifference"/>
              </a:rPr>
              <a:t>Bilan</a:t>
            </a:r>
            <a:r>
              <a:rPr lang="en-US" sz="4046" b="1" dirty="0">
                <a:solidFill>
                  <a:srgbClr val="4B4244"/>
                </a:solidFill>
                <a:latin typeface="Glacial Indifference"/>
              </a:rPr>
              <a:t> </a:t>
            </a:r>
            <a:r>
              <a:rPr lang="en-US" sz="4046" b="1" dirty="0" err="1">
                <a:solidFill>
                  <a:srgbClr val="4B4244"/>
                </a:solidFill>
                <a:latin typeface="Glacial Indifference"/>
              </a:rPr>
              <a:t>Collectif</a:t>
            </a:r>
            <a:r>
              <a:rPr lang="en-US" sz="4046" b="1" dirty="0">
                <a:solidFill>
                  <a:srgbClr val="4B4244"/>
                </a:solidFill>
                <a:latin typeface="Glacial Indifference"/>
              </a:rPr>
              <a:t> : </a:t>
            </a:r>
          </a:p>
          <a:p>
            <a:pPr algn="l">
              <a:lnSpc>
                <a:spcPts val="6474"/>
              </a:lnSpc>
            </a:pP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- Bonne collaboration et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répartition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des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tâches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au sein de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l'équipe</a:t>
            </a:r>
            <a:endParaRPr lang="en-US" sz="4046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6474"/>
              </a:lnSpc>
            </a:pP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- 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Utilisation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</a:t>
            </a:r>
            <a:r>
              <a:rPr lang="en-US" sz="4046">
                <a:solidFill>
                  <a:srgbClr val="4B4244"/>
                </a:solidFill>
                <a:latin typeface="Glacial Indifference"/>
              </a:rPr>
              <a:t>de Bootstrap 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4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optimale</a:t>
            </a:r>
            <a:endParaRPr lang="en-US" sz="4046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6474"/>
              </a:lnSpc>
            </a:pP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- Cahier des charges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rempli</a:t>
            </a:r>
            <a:endParaRPr lang="en-US" sz="4046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6474"/>
              </a:lnSpc>
            </a:pP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- Montée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en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compétences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générale</a:t>
            </a:r>
            <a:r>
              <a:rPr lang="en-US" sz="4046" dirty="0">
                <a:solidFill>
                  <a:srgbClr val="4B4244"/>
                </a:solidFill>
                <a:latin typeface="Glacial Indifference"/>
              </a:rPr>
              <a:t> de </a:t>
            </a:r>
            <a:r>
              <a:rPr lang="en-US" sz="4046" dirty="0" err="1">
                <a:solidFill>
                  <a:srgbClr val="4B4244"/>
                </a:solidFill>
                <a:latin typeface="Glacial Indifference"/>
              </a:rPr>
              <a:t>l'équipe</a:t>
            </a:r>
            <a:endParaRPr lang="en-US" sz="4046" dirty="0">
              <a:solidFill>
                <a:srgbClr val="4B4244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VI) Bibliographie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3420" y="1464970"/>
            <a:ext cx="17674580" cy="855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Outils d'aide à la conception du site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https://wireframe.cc/pro/ (Conception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Wireframe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https://www.draw.io (Conception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Storyboard 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et du 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Modèle entité-association 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de la base de donnée)</a:t>
            </a:r>
          </a:p>
          <a:p>
            <a:pPr algn="l">
              <a:lnSpc>
                <a:spcPts val="4753"/>
              </a:lnSpc>
            </a:pPr>
            <a:endParaRPr lang="fr-FR" sz="2971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Outils d'aide à la conception du code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https://getbootstrap.com/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Bootstrap4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https://bootstrapious.com/tutorial/sidebar/index.html (Vertical Sidebar in Bootstrap4)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https://www.w3schools.com/bootstrap4/bootstrap_navbar.asp (</a:t>
            </a:r>
            <a:r>
              <a:rPr lang="fr-FR" sz="2971" dirty="0" err="1">
                <a:solidFill>
                  <a:srgbClr val="4B4244"/>
                </a:solidFill>
                <a:latin typeface="Glacial Indifference"/>
              </a:rPr>
              <a:t>NavsBars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endParaRPr lang="fr-FR" sz="2971" dirty="0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4753"/>
              </a:lnSpc>
            </a:pPr>
            <a:r>
              <a:rPr lang="fr-FR" sz="2971" b="1" dirty="0">
                <a:solidFill>
                  <a:srgbClr val="4B4244"/>
                </a:solidFill>
                <a:latin typeface="Glacial Indifference"/>
              </a:rPr>
              <a:t>Sources de code utilisées :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https://pedago-ece.campusonline.me/course/view.php?id=1018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ECE Paris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 : Web Dynamique, Cours et Corrigés de TD/TP)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https://www.w3schools.com (</a:t>
            </a:r>
            <a:r>
              <a:rPr lang="fr-FR" sz="2971" i="1" dirty="0">
                <a:solidFill>
                  <a:srgbClr val="4B4244"/>
                </a:solidFill>
                <a:latin typeface="Glacial Indifference"/>
              </a:rPr>
              <a:t>W3schools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  <a:p>
            <a:pPr algn="l">
              <a:lnSpc>
                <a:spcPts val="4753"/>
              </a:lnSpc>
            </a:pP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- https://openclassrooms.com/fr/ (</a:t>
            </a:r>
            <a:r>
              <a:rPr lang="fr-FR" sz="2971" i="1" dirty="0" err="1">
                <a:solidFill>
                  <a:srgbClr val="4B4244"/>
                </a:solidFill>
                <a:latin typeface="Glacial Indifference"/>
              </a:rPr>
              <a:t>OpenClassrooms</a:t>
            </a:r>
            <a:r>
              <a:rPr lang="fr-FR" sz="2971" dirty="0">
                <a:solidFill>
                  <a:srgbClr val="4B4244"/>
                </a:solidFill>
                <a:latin typeface="Glacial Indifference"/>
              </a:rPr>
              <a:t>)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321"/>
          <a:stretch>
            <a:fillRect/>
          </a:stretch>
        </p:blipFill>
        <p:spPr>
          <a:xfrm>
            <a:off x="8976932" y="-342900"/>
            <a:ext cx="9746438" cy="1108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2050"/>
            <a:ext cx="714764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spc="-400">
                <a:solidFill>
                  <a:srgbClr val="E45258"/>
                </a:solidFill>
                <a:latin typeface="Glacial Indifference"/>
              </a:rPr>
              <a:t>Sommaire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35793"/>
            <a:ext cx="7651168" cy="771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I) Conception du Back-End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    A) Modèle entité-association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    B) Modèle relationnel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II) Design du Front-End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III) Spécifications fonctionnelles des pages web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IV) Versioning GIT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V) Bilans individuels et collectif</a:t>
            </a:r>
          </a:p>
          <a:p>
            <a:pPr algn="l">
              <a:lnSpc>
                <a:spcPts val="5561"/>
              </a:lnSpc>
            </a:pPr>
            <a:r>
              <a:rPr lang="en-US" sz="3475">
                <a:solidFill>
                  <a:srgbClr val="4B4244"/>
                </a:solidFill>
                <a:latin typeface="Glacial Indifference"/>
              </a:rPr>
              <a:t>VI) Bibliographie</a:t>
            </a:r>
          </a:p>
          <a:p>
            <a:pPr algn="l">
              <a:lnSpc>
                <a:spcPts val="5561"/>
              </a:lnSpc>
            </a:pPr>
            <a:endParaRPr lang="en-US" sz="3475">
              <a:solidFill>
                <a:srgbClr val="4B4244"/>
              </a:solidFill>
              <a:latin typeface="Glacial Indifference"/>
            </a:endParaRPr>
          </a:p>
          <a:p>
            <a:pPr algn="l">
              <a:lnSpc>
                <a:spcPts val="5561"/>
              </a:lnSpc>
            </a:pPr>
            <a:endParaRPr lang="en-US" sz="3475">
              <a:solidFill>
                <a:srgbClr val="4B4244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I) Conception du Back-End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9752" y="1247775"/>
            <a:ext cx="8152395" cy="4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b="1" spc="480">
                <a:solidFill>
                  <a:srgbClr val="4B4244"/>
                </a:solidFill>
                <a:latin typeface="Glacial Indifference"/>
              </a:rPr>
              <a:t>A) MODÈLE ENTITÉ-ASSOCIATION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2314" y="1776910"/>
            <a:ext cx="9683371" cy="841242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I) Conception du Back-End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9752" y="1247775"/>
            <a:ext cx="8152395" cy="4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b="1" spc="480">
                <a:solidFill>
                  <a:srgbClr val="4B4244"/>
                </a:solidFill>
                <a:latin typeface="Glacial Indifference"/>
              </a:rPr>
              <a:t>B) MODÈLE RELATIONNEL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99663"/>
            <a:ext cx="16230600" cy="809501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6" b="106"/>
          <a:stretch>
            <a:fillRect/>
          </a:stretch>
        </p:blipFill>
        <p:spPr>
          <a:xfrm>
            <a:off x="10041235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" r="106"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6" r="106"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98120" y="5193586"/>
            <a:ext cx="3774066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admin_compte.php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3872" y="5193586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admin_consulter_items.php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120" y="95728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admin_ajouter_items.php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3872" y="95728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vendeur_compte.php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18286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05134" y="5193586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ventes_flash.php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5134" y="9572879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item.php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4570" y="5193586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livres.php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4570" y="9560890"/>
            <a:ext cx="325320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panier.php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165938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II) Design du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6" r="106"/>
          <a:stretch>
            <a:fillRect/>
          </a:stretch>
        </p:blipFill>
        <p:spPr>
          <a:xfrm>
            <a:off x="10218286" y="1597647"/>
            <a:ext cx="6342289" cy="37102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" r="106"/>
          <a:stretch>
            <a:fillRect/>
          </a:stretch>
        </p:blipFill>
        <p:spPr>
          <a:xfrm>
            <a:off x="1585346" y="1536070"/>
            <a:ext cx="6447550" cy="37718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6" r="106"/>
          <a:stretch>
            <a:fillRect/>
          </a:stretch>
        </p:blipFill>
        <p:spPr>
          <a:xfrm>
            <a:off x="1585346" y="5873365"/>
            <a:ext cx="6498846" cy="3801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6" r="106"/>
          <a:stretch>
            <a:fillRect/>
          </a:stretch>
        </p:blipFill>
        <p:spPr>
          <a:xfrm>
            <a:off x="10041235" y="5873365"/>
            <a:ext cx="6519340" cy="38138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98211" y="9693046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client_compte.php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9802" y="10144379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admin_ajouter_items.php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8211" y="5188763"/>
            <a:ext cx="3774066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client_connexion.php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3872" y="5193586"/>
            <a:ext cx="4034497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client_inscription.php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13872" y="9560890"/>
            <a:ext cx="5173883" cy="5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2971" b="1">
                <a:solidFill>
                  <a:srgbClr val="4B4244"/>
                </a:solidFill>
                <a:latin typeface="Glacial Indifference"/>
              </a:rPr>
              <a:t>livraison.php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1366" r="718"/>
          <a:stretch>
            <a:fillRect/>
          </a:stretch>
        </p:blipFill>
        <p:spPr>
          <a:xfrm>
            <a:off x="345190" y="2503237"/>
            <a:ext cx="9326187" cy="47041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5190" y="7588287"/>
            <a:ext cx="16230600" cy="22722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17437" y="2503237"/>
            <a:ext cx="8066703" cy="16536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17437" y="4723642"/>
            <a:ext cx="8052104" cy="245589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90" y="133350"/>
            <a:ext cx="13905598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59">
                <a:solidFill>
                  <a:srgbClr val="E45258"/>
                </a:solidFill>
                <a:latin typeface="Glacial Indifference"/>
              </a:rPr>
              <a:t>III) Spécifications fonctionnelles des pages web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8053" y="2090547"/>
            <a:ext cx="15411581" cy="77828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</Words>
  <Application>Microsoft Office PowerPoint</Application>
  <PresentationFormat>Personnalisé</PresentationFormat>
  <Paragraphs>74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Glacial Indifference</vt:lpstr>
      <vt:lpstr>Calibri</vt:lpstr>
      <vt:lpstr>Arial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</dc:title>
  <cp:lastModifiedBy>Tom JOUVET</cp:lastModifiedBy>
  <cp:revision>3</cp:revision>
  <dcterms:created xsi:type="dcterms:W3CDTF">2006-08-16T00:00:00Z</dcterms:created>
  <dcterms:modified xsi:type="dcterms:W3CDTF">2019-05-09T12:58:25Z</dcterms:modified>
  <dc:identifier>DADZETOIOek</dc:identifier>
</cp:coreProperties>
</file>